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8"/>
  </p:notesMasterIdLst>
  <p:sldIdLst>
    <p:sldId id="256" r:id="rId2"/>
    <p:sldId id="278" r:id="rId3"/>
    <p:sldId id="299" r:id="rId4"/>
    <p:sldId id="279" r:id="rId5"/>
    <p:sldId id="311" r:id="rId6"/>
    <p:sldId id="282" r:id="rId7"/>
    <p:sldId id="280" r:id="rId8"/>
    <p:sldId id="281" r:id="rId9"/>
    <p:sldId id="283" r:id="rId10"/>
    <p:sldId id="300" r:id="rId11"/>
    <p:sldId id="321" r:id="rId12"/>
    <p:sldId id="368" r:id="rId13"/>
    <p:sldId id="325" r:id="rId14"/>
    <p:sldId id="322" r:id="rId15"/>
    <p:sldId id="384" r:id="rId16"/>
    <p:sldId id="385" r:id="rId17"/>
    <p:sldId id="312" r:id="rId18"/>
    <p:sldId id="301" r:id="rId19"/>
    <p:sldId id="317" r:id="rId20"/>
    <p:sldId id="302" r:id="rId21"/>
    <p:sldId id="314" r:id="rId22"/>
    <p:sldId id="315" r:id="rId23"/>
    <p:sldId id="416" r:id="rId24"/>
    <p:sldId id="336" r:id="rId25"/>
    <p:sldId id="337" r:id="rId26"/>
    <p:sldId id="366" r:id="rId27"/>
    <p:sldId id="365" r:id="rId28"/>
    <p:sldId id="338" r:id="rId29"/>
    <p:sldId id="316" r:id="rId30"/>
    <p:sldId id="423" r:id="rId31"/>
    <p:sldId id="328" r:id="rId32"/>
    <p:sldId id="378" r:id="rId33"/>
    <p:sldId id="420" r:id="rId34"/>
    <p:sldId id="418" r:id="rId35"/>
    <p:sldId id="417" r:id="rId36"/>
    <p:sldId id="313" r:id="rId37"/>
    <p:sldId id="332" r:id="rId38"/>
    <p:sldId id="331" r:id="rId39"/>
    <p:sldId id="375" r:id="rId40"/>
    <p:sldId id="377" r:id="rId41"/>
    <p:sldId id="376" r:id="rId42"/>
    <p:sldId id="374" r:id="rId43"/>
    <p:sldId id="373" r:id="rId44"/>
    <p:sldId id="319" r:id="rId45"/>
    <p:sldId id="381" r:id="rId46"/>
    <p:sldId id="303" r:id="rId47"/>
    <p:sldId id="371" r:id="rId48"/>
    <p:sldId id="386" r:id="rId49"/>
    <p:sldId id="425" r:id="rId50"/>
    <p:sldId id="318" r:id="rId51"/>
    <p:sldId id="304" r:id="rId52"/>
    <p:sldId id="305" r:id="rId53"/>
    <p:sldId id="326" r:id="rId54"/>
    <p:sldId id="393" r:id="rId55"/>
    <p:sldId id="327" r:id="rId56"/>
    <p:sldId id="387" r:id="rId57"/>
    <p:sldId id="329" r:id="rId58"/>
    <p:sldId id="330" r:id="rId59"/>
    <p:sldId id="333" r:id="rId60"/>
    <p:sldId id="334" r:id="rId61"/>
    <p:sldId id="372" r:id="rId62"/>
    <p:sldId id="335" r:id="rId63"/>
    <p:sldId id="383" r:id="rId64"/>
    <p:sldId id="306" r:id="rId65"/>
    <p:sldId id="324" r:id="rId66"/>
    <p:sldId id="307" r:id="rId67"/>
    <p:sldId id="308" r:id="rId68"/>
    <p:sldId id="320" r:id="rId69"/>
    <p:sldId id="419" r:id="rId70"/>
    <p:sldId id="388" r:id="rId71"/>
    <p:sldId id="380" r:id="rId72"/>
    <p:sldId id="426" r:id="rId73"/>
    <p:sldId id="431" r:id="rId74"/>
    <p:sldId id="424" r:id="rId75"/>
    <p:sldId id="428" r:id="rId76"/>
    <p:sldId id="421" r:id="rId77"/>
    <p:sldId id="382" r:id="rId78"/>
    <p:sldId id="389" r:id="rId79"/>
    <p:sldId id="390" r:id="rId80"/>
    <p:sldId id="391" r:id="rId81"/>
    <p:sldId id="392" r:id="rId82"/>
    <p:sldId id="404" r:id="rId83"/>
    <p:sldId id="394" r:id="rId84"/>
    <p:sldId id="432" r:id="rId85"/>
    <p:sldId id="395" r:id="rId86"/>
    <p:sldId id="396" r:id="rId87"/>
    <p:sldId id="397" r:id="rId88"/>
    <p:sldId id="398" r:id="rId89"/>
    <p:sldId id="399" r:id="rId90"/>
    <p:sldId id="400" r:id="rId91"/>
    <p:sldId id="401" r:id="rId92"/>
    <p:sldId id="405" r:id="rId93"/>
    <p:sldId id="402" r:id="rId94"/>
    <p:sldId id="415" r:id="rId95"/>
    <p:sldId id="403" r:id="rId96"/>
    <p:sldId id="406" r:id="rId97"/>
    <p:sldId id="407" r:id="rId98"/>
    <p:sldId id="408" r:id="rId99"/>
    <p:sldId id="409" r:id="rId100"/>
    <p:sldId id="410" r:id="rId101"/>
    <p:sldId id="411" r:id="rId102"/>
    <p:sldId id="433" r:id="rId103"/>
    <p:sldId id="427" r:id="rId104"/>
    <p:sldId id="412" r:id="rId105"/>
    <p:sldId id="429" r:id="rId106"/>
    <p:sldId id="413" r:id="rId107"/>
    <p:sldId id="414" r:id="rId108"/>
    <p:sldId id="422" r:id="rId109"/>
    <p:sldId id="430" r:id="rId110"/>
    <p:sldId id="309" r:id="rId111"/>
    <p:sldId id="310" r:id="rId112"/>
    <p:sldId id="323" r:id="rId113"/>
    <p:sldId id="367" r:id="rId114"/>
    <p:sldId id="369" r:id="rId115"/>
    <p:sldId id="370" r:id="rId116"/>
    <p:sldId id="298" r:id="rId11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91013"/>
  </p:normalViewPr>
  <p:slideViewPr>
    <p:cSldViewPr snapToGrid="0">
      <p:cViewPr varScale="1">
        <p:scale>
          <a:sx n="95" d="100"/>
          <a:sy n="95" d="100"/>
        </p:scale>
        <p:origin x="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2020/4/30</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25</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47</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49</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2020/4/30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2020/4/30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www.futureplus.com/jedec-ddr4-revision-b-spec-whats-different/"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spTree>
    <p:extLst>
      <p:ext uri="{BB962C8B-B14F-4D97-AF65-F5344CB8AC3E}">
        <p14:creationId xmlns:p14="http://schemas.microsoft.com/office/powerpoint/2010/main" val="22350621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fontScale="92500"/>
          </a:bodyPr>
          <a:lstStyle/>
          <a:p>
            <a:r>
              <a:rPr kumimoji="1" lang="en-US" altLang="zh-CN" dirty="0"/>
              <a:t>Mobile DDR SDRAM incorporates several low power functionalities </a:t>
            </a:r>
          </a:p>
          <a:p>
            <a:pPr marL="0" indent="0">
              <a:buNone/>
            </a:pPr>
            <a:r>
              <a:rPr kumimoji="1" lang="en-US" altLang="zh-CN" dirty="0"/>
              <a:t>into DDR SDRAM to reduce the standby current. First, the supply voltage is </a:t>
            </a:r>
          </a:p>
          <a:p>
            <a:pPr marL="0" indent="0">
              <a:buNone/>
            </a:pPr>
            <a:r>
              <a:rPr kumimoji="1" lang="en-US" altLang="zh-CN" dirty="0"/>
              <a:t>reduced to 1.8V from 2.5V, providing half of the power reduction. Second, it </a:t>
            </a:r>
          </a:p>
          <a:p>
            <a:pPr marL="0" indent="0">
              <a:buNone/>
            </a:pPr>
            <a:r>
              <a:rPr kumimoji="1" lang="en-US" altLang="zh-CN" dirty="0"/>
              <a:t>now can support partial array self refresh (P ASR), only half or one-fourth, </a:t>
            </a:r>
          </a:p>
          <a:p>
            <a:pPr marL="0" indent="0">
              <a:buNone/>
            </a:pPr>
            <a:r>
              <a:rPr kumimoji="1" lang="en-US" altLang="zh-CN" dirty="0"/>
              <a:t>instead of whole DRAM array. Thus, only the array with the valid data will </a:t>
            </a:r>
          </a:p>
          <a:p>
            <a:pPr marL="0" indent="0">
              <a:buNone/>
            </a:pPr>
            <a:r>
              <a:rPr kumimoji="1" lang="en-US" altLang="zh-CN" dirty="0"/>
              <a:t>be refreshed to avoid unnecessary self refresh current. To further reduce the </a:t>
            </a:r>
          </a:p>
          <a:p>
            <a:pPr marL="0" indent="0">
              <a:buNone/>
            </a:pPr>
            <a:r>
              <a:rPr kumimoji="1" lang="en-US" altLang="zh-CN" dirty="0"/>
              <a:t>self refresh current, it also lengthens the refresh period for lower temperature, called temperature compensated self refresh (TCSR). Finally, when the DRAM is not used, e.g., the standby mode in the mobile devices, these low power DRAMs can enter into the deep power down mode to completely turn off the self-refresh operation. </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a:p>
            <a:r>
              <a:rPr kumimoji="1" lang="en-US" altLang="zh-CN" dirty="0"/>
              <a:t>DDR3:</a:t>
            </a:r>
            <a:r>
              <a:rPr kumimoji="1" lang="zh-CN" altLang="en-US" dirty="0"/>
              <a:t> </a:t>
            </a:r>
            <a:r>
              <a:rPr kumimoji="1" lang="en-US" altLang="zh-CN" dirty="0"/>
              <a:t>optional.</a:t>
            </a:r>
            <a:endParaRPr kumimoji="1" lang="zh-CN" altLang="en-US" dirty="0"/>
          </a:p>
        </p:txBody>
      </p:sp>
    </p:spTree>
    <p:extLst>
      <p:ext uri="{BB962C8B-B14F-4D97-AF65-F5344CB8AC3E}">
        <p14:creationId xmlns:p14="http://schemas.microsoft.com/office/powerpoint/2010/main" val="16903896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PC4.</a:t>
            </a:r>
          </a:p>
          <a:p>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spTree>
    <p:extLst>
      <p:ext uri="{BB962C8B-B14F-4D97-AF65-F5344CB8AC3E}">
        <p14:creationId xmlns:p14="http://schemas.microsoft.com/office/powerpoint/2010/main" val="15489861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spTree>
    <p:extLst>
      <p:ext uri="{BB962C8B-B14F-4D97-AF65-F5344CB8AC3E}">
        <p14:creationId xmlns:p14="http://schemas.microsoft.com/office/powerpoint/2010/main" val="25797452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endParaRPr lang="zh-CN" altLang="zh-CN" dirty="0"/>
          </a:p>
          <a:p>
            <a:endParaRPr kumimoji="1" lang="zh-CN" altLang="en-US" dirty="0"/>
          </a:p>
        </p:txBody>
      </p:sp>
    </p:spTree>
    <p:extLst>
      <p:ext uri="{BB962C8B-B14F-4D97-AF65-F5344CB8AC3E}">
        <p14:creationId xmlns:p14="http://schemas.microsoft.com/office/powerpoint/2010/main" val="1379755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JEDEC</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Low</a:t>
            </a:r>
            <a:r>
              <a:rPr lang="zh-CN" altLang="en-US" dirty="0">
                <a:sym typeface="+mn-ea"/>
              </a:rPr>
              <a:t> </a:t>
            </a:r>
            <a:r>
              <a:rPr lang="en-US" altLang="zh-CN" dirty="0">
                <a:sym typeface="+mn-ea"/>
              </a:rPr>
              <a:t>Power</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64852-CD04-F440-B68A-A6C2791561DD}"/>
              </a:ext>
            </a:extLst>
          </p:cNvPr>
          <p:cNvSpPr>
            <a:spLocks noGrp="1"/>
          </p:cNvSpPr>
          <p:nvPr>
            <p:ph type="title"/>
          </p:nvPr>
        </p:nvSpPr>
        <p:spPr/>
        <p:txBody>
          <a:bodyPr>
            <a:normAutofit/>
          </a:bodyPr>
          <a:lstStyle/>
          <a:p>
            <a:r>
              <a:rPr kumimoji="1" lang="en-US" altLang="zh-CN" dirty="0"/>
              <a:t>Dram</a:t>
            </a:r>
            <a:r>
              <a:rPr kumimoji="1" lang="zh-CN" altLang="en-US" dirty="0"/>
              <a:t> </a:t>
            </a:r>
            <a:r>
              <a:rPr kumimoji="1" lang="en-US" altLang="zh-CN" dirty="0"/>
              <a:t>Error</a:t>
            </a:r>
            <a:endParaRPr kumimoji="1" lang="zh-CN" altLang="en-US" dirty="0"/>
          </a:p>
        </p:txBody>
      </p:sp>
      <p:sp>
        <p:nvSpPr>
          <p:cNvPr id="3" name="内容占位符 2">
            <a:extLst>
              <a:ext uri="{FF2B5EF4-FFF2-40B4-BE49-F238E27FC236}">
                <a16:creationId xmlns:a16="http://schemas.microsoft.com/office/drawing/2014/main" id="{0C5FDA56-DCA0-5648-A9C0-1AE51780567A}"/>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4416892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0B159-7E4A-BD43-A2EF-2B11E20023B5}"/>
              </a:ext>
            </a:extLst>
          </p:cNvPr>
          <p:cNvSpPr>
            <a:spLocks noGrp="1"/>
          </p:cNvSpPr>
          <p:nvPr>
            <p:ph type="title"/>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vs</a:t>
            </a:r>
            <a:r>
              <a:rPr kumimoji="1" lang="zh-CN" altLang="en-US" dirty="0"/>
              <a:t> </a:t>
            </a:r>
            <a:r>
              <a:rPr kumimoji="1" lang="en-US" altLang="zh-CN" dirty="0"/>
              <a:t>Must</a:t>
            </a:r>
            <a:r>
              <a:rPr kumimoji="1" lang="zh-CN" altLang="en-US" dirty="0"/>
              <a:t> </a:t>
            </a:r>
            <a:r>
              <a:rPr kumimoji="1" lang="en-US" altLang="zh-CN" dirty="0"/>
              <a:t>be</a:t>
            </a:r>
            <a:endParaRPr kumimoji="1" lang="zh-CN" altLang="en-US" dirty="0"/>
          </a:p>
        </p:txBody>
      </p:sp>
      <p:sp>
        <p:nvSpPr>
          <p:cNvPr id="3" name="内容占位符 2">
            <a:extLst>
              <a:ext uri="{FF2B5EF4-FFF2-40B4-BE49-F238E27FC236}">
                <a16:creationId xmlns:a16="http://schemas.microsoft.com/office/drawing/2014/main" id="{A27D5CBB-A4AA-7B4A-B3D6-8D0D617A45F2}"/>
              </a:ext>
            </a:extLst>
          </p:cNvPr>
          <p:cNvSpPr>
            <a:spLocks noGrp="1"/>
          </p:cNvSpPr>
          <p:nvPr>
            <p:ph idx="1"/>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an</a:t>
            </a:r>
            <a:r>
              <a:rPr kumimoji="1" lang="zh-CN" altLang="en-US" dirty="0"/>
              <a:t> </a:t>
            </a:r>
            <a:r>
              <a:rPr kumimoji="1" lang="en-US" altLang="zh-CN" dirty="0"/>
              <a:t>advice!</a:t>
            </a:r>
          </a:p>
          <a:p>
            <a:r>
              <a:rPr kumimoji="1" lang="en-US" altLang="zh-CN" dirty="0"/>
              <a:t>Must</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a</a:t>
            </a:r>
            <a:r>
              <a:rPr kumimoji="1" lang="zh-CN" altLang="en-US" dirty="0"/>
              <a:t> </a:t>
            </a:r>
            <a:r>
              <a:rPr kumimoji="1" lang="en-US" altLang="zh-CN" dirty="0"/>
              <a:t>must!</a:t>
            </a:r>
            <a:endParaRPr kumimoji="1" lang="zh-CN" altLang="en-US" dirty="0"/>
          </a:p>
        </p:txBody>
      </p:sp>
    </p:spTree>
    <p:extLst>
      <p:ext uri="{BB962C8B-B14F-4D97-AF65-F5344CB8AC3E}">
        <p14:creationId xmlns:p14="http://schemas.microsoft.com/office/powerpoint/2010/main" val="3469973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DDR</a:t>
            </a:r>
            <a:r>
              <a:rPr kumimoji="1" lang="zh-CN" altLang="en-US" dirty="0"/>
              <a:t> </a:t>
            </a:r>
            <a:r>
              <a:rPr kumimoji="1" lang="en-US" altLang="zh-CN" dirty="0"/>
              <a:t>GDDR</a:t>
            </a:r>
            <a:r>
              <a:rPr kumimoji="1" lang="zh-CN" altLang="en-US" dirty="0"/>
              <a:t> </a:t>
            </a:r>
            <a:r>
              <a:rPr kumimoji="1" lang="en-US" altLang="zh-CN" dirty="0"/>
              <a:t>HBM</a:t>
            </a:r>
            <a:r>
              <a:rPr kumimoji="1" lang="zh-CN" altLang="en-US" dirty="0"/>
              <a:t> </a:t>
            </a:r>
            <a:r>
              <a:rPr kumimoji="1" lang="en-US" altLang="zh-CN" dirty="0"/>
              <a:t>HMC</a:t>
            </a:r>
            <a:r>
              <a:rPr kumimoji="1" lang="zh-CN" altLang="en-US" dirty="0"/>
              <a:t> </a:t>
            </a:r>
            <a:r>
              <a:rPr kumimoji="1" lang="en-US" altLang="zh-CN" dirty="0"/>
              <a:t>3D</a:t>
            </a:r>
            <a:r>
              <a:rPr kumimoji="1" lang="zh-CN" altLang="en-US" dirty="0"/>
              <a:t> </a:t>
            </a:r>
            <a:r>
              <a:rPr kumimoji="1" lang="en-US" altLang="zh-CN" dirty="0"/>
              <a:t>Stack</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LPDDR3E</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133MHz</a:t>
            </a:r>
            <a:endParaRPr kumimoji="1" lang="zh-CN" altLang="en-US" dirty="0"/>
          </a:p>
        </p:txBody>
      </p:sp>
    </p:spTree>
    <p:extLst>
      <p:ext uri="{BB962C8B-B14F-4D97-AF65-F5344CB8AC3E}">
        <p14:creationId xmlns:p14="http://schemas.microsoft.com/office/powerpoint/2010/main" val="317988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a:t>
            </a:r>
            <a:r>
              <a:rPr kumimoji="1" lang="zh-CN" altLang="en-US" dirty="0"/>
              <a:t> </a:t>
            </a:r>
            <a:r>
              <a:rPr kumimoji="1" lang="en-US" altLang="zh-CN" dirty="0"/>
              <a:t>vs</a:t>
            </a:r>
            <a:r>
              <a:rPr kumimoji="1" lang="zh-CN" altLang="en-US" dirty="0"/>
              <a:t> </a:t>
            </a:r>
            <a:r>
              <a:rPr kumimoji="1" lang="en-US" altLang="zh-CN" dirty="0"/>
              <a:t>Industrial</a:t>
            </a:r>
            <a:r>
              <a:rPr kumimoji="1" lang="zh-CN" altLang="en-US" dirty="0"/>
              <a:t> </a:t>
            </a:r>
            <a:r>
              <a:rPr kumimoji="1" lang="en-US" altLang="zh-CN" dirty="0"/>
              <a:t>Dram</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72070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 is often together with Rank.</a:t>
            </a:r>
          </a:p>
          <a:p>
            <a:r>
              <a:rPr kumimoji="1" lang="en-US" altLang="zh-CN" dirty="0"/>
              <a:t>CKE</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CKE</a:t>
            </a:r>
            <a:r>
              <a:rPr kumimoji="1" lang="zh-CN" altLang="en-US" dirty="0"/>
              <a:t> </a:t>
            </a:r>
            <a:r>
              <a:rPr kumimoji="1" lang="en-US" altLang="zh-CN" dirty="0"/>
              <a:t>vs</a:t>
            </a:r>
            <a:r>
              <a:rPr kumimoji="1" lang="zh-CN" altLang="en-US" dirty="0"/>
              <a:t> </a:t>
            </a:r>
            <a:r>
              <a:rPr kumimoji="1" lang="en-US" altLang="zh-CN" dirty="0"/>
              <a:t>CK</a:t>
            </a:r>
          </a:p>
          <a:p>
            <a:pPr lvl="1"/>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zh-CN" altLang="zh-CN" dirty="0"/>
              <a:t>The number of DQS(n) is because if you try and delay match a very large bus it is much harder to match all lines closely whereas only having to delay match 8 DQ lines, 1 DM and the DQS(n) means you are only having to delay match 11 signals instead of something like 80 signals for a 64-bit wide DDR DRAM interface.</a:t>
            </a:r>
            <a:endParaRPr lang="en-US" altLang="zh-CN" dirty="0"/>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Some</a:t>
            </a:r>
            <a:r>
              <a:rPr lang="zh-CN" altLang="en-US" dirty="0"/>
              <a:t> </a:t>
            </a:r>
            <a:r>
              <a:rPr lang="en-US" altLang="zh-CN" dirty="0"/>
              <a:t>DIMM</a:t>
            </a:r>
            <a:r>
              <a:rPr lang="zh-CN" altLang="en-US" dirty="0"/>
              <a:t> </a:t>
            </a:r>
            <a:r>
              <a:rPr lang="en-US" altLang="zh-CN" dirty="0"/>
              <a:t>module</a:t>
            </a:r>
            <a:r>
              <a:rPr lang="zh-CN" altLang="en-US" dirty="0"/>
              <a:t> </a:t>
            </a:r>
            <a:r>
              <a:rPr lang="en-US" altLang="zh-CN" dirty="0"/>
              <a:t>uses</a:t>
            </a:r>
            <a:r>
              <a:rPr lang="zh-CN" altLang="en-US" dirty="0"/>
              <a:t> </a:t>
            </a:r>
            <a:r>
              <a:rPr lang="en-US" altLang="zh-CN" dirty="0"/>
              <a:t>4</a:t>
            </a:r>
            <a:r>
              <a:rPr lang="zh-CN" altLang="en-US" dirty="0"/>
              <a:t> </a:t>
            </a:r>
            <a:r>
              <a:rPr lang="en-US" altLang="zh-CN" dirty="0"/>
              <a:t>DQ</a:t>
            </a:r>
            <a:r>
              <a:rPr lang="zh-CN" altLang="en-US" dirty="0"/>
              <a:t> </a:t>
            </a:r>
            <a:r>
              <a:rPr lang="en-US" altLang="zh-CN" dirty="0"/>
              <a:t>with</a:t>
            </a:r>
            <a:r>
              <a:rPr lang="zh-CN" altLang="en-US" dirty="0"/>
              <a:t> </a:t>
            </a:r>
            <a:r>
              <a:rPr lang="en-US" altLang="zh-CN" dirty="0"/>
              <a:t>1</a:t>
            </a:r>
            <a:r>
              <a:rPr lang="zh-CN" altLang="en-US" dirty="0"/>
              <a:t> </a:t>
            </a:r>
            <a:r>
              <a:rPr lang="en-US" altLang="zh-CN" dirty="0"/>
              <a:t>DQS,</a:t>
            </a:r>
            <a:r>
              <a:rPr lang="zh-CN" altLang="en-US" dirty="0"/>
              <a:t> </a:t>
            </a:r>
            <a:r>
              <a:rPr lang="en-US" altLang="zh-CN" dirty="0"/>
              <a:t>and</a:t>
            </a:r>
            <a:r>
              <a:rPr lang="zh-CN" altLang="en-US" dirty="0"/>
              <a:t> </a:t>
            </a:r>
            <a:r>
              <a:rPr lang="en-US" altLang="zh-CN" dirty="0"/>
              <a:t>some</a:t>
            </a:r>
            <a:r>
              <a:rPr lang="zh-CN" altLang="en-US" dirty="0"/>
              <a:t> </a:t>
            </a:r>
            <a:r>
              <a:rPr lang="en-US" altLang="zh-CN" dirty="0"/>
              <a:t>graphic</a:t>
            </a:r>
            <a:r>
              <a:rPr lang="zh-CN" altLang="en-US" dirty="0"/>
              <a:t> </a:t>
            </a:r>
            <a:r>
              <a:rPr lang="en-US" altLang="zh-CN" dirty="0"/>
              <a:t>controller</a:t>
            </a:r>
            <a:r>
              <a:rPr lang="zh-CN" altLang="en-US" dirty="0"/>
              <a:t> </a:t>
            </a:r>
            <a:r>
              <a:rPr lang="en-US" altLang="zh-CN" dirty="0"/>
              <a:t>uses</a:t>
            </a:r>
            <a:r>
              <a:rPr lang="zh-CN" altLang="en-US" dirty="0"/>
              <a:t> </a:t>
            </a:r>
            <a:r>
              <a:rPr lang="en-US" altLang="zh-CN" dirty="0"/>
              <a:t>one</a:t>
            </a:r>
            <a:r>
              <a:rPr lang="zh-CN" altLang="en-US" dirty="0"/>
              <a:t> </a:t>
            </a:r>
            <a:r>
              <a:rPr lang="en-US" altLang="zh-CN" dirty="0"/>
              <a:t>~</a:t>
            </a:r>
            <a:r>
              <a:rPr lang="zh-CN" altLang="en-US" dirty="0"/>
              <a:t> </a:t>
            </a:r>
            <a:r>
              <a:rPr lang="en-US" altLang="zh-CN" dirty="0"/>
              <a:t>four</a:t>
            </a:r>
            <a:r>
              <a:rPr lang="zh-CN" altLang="en-US" dirty="0"/>
              <a:t> </a:t>
            </a:r>
            <a:r>
              <a:rPr lang="en-US" altLang="zh-CN" dirty="0"/>
              <a:t>DQS</a:t>
            </a:r>
            <a:r>
              <a:rPr lang="zh-CN" altLang="en-US" dirty="0"/>
              <a:t> </a:t>
            </a:r>
            <a:r>
              <a:rPr lang="en-US" altLang="zh-CN" dirty="0"/>
              <a:t>per</a:t>
            </a:r>
            <a:r>
              <a:rPr lang="zh-CN" altLang="en-US" dirty="0"/>
              <a:t> </a:t>
            </a:r>
            <a:r>
              <a:rPr lang="en-US" altLang="zh-CN" dirty="0"/>
              <a:t>32</a:t>
            </a:r>
            <a:r>
              <a:rPr lang="zh-CN" altLang="en-US" dirty="0"/>
              <a:t> </a:t>
            </a:r>
            <a:r>
              <a:rPr lang="en-US" altLang="zh-CN" dirty="0"/>
              <a:t>bits.</a:t>
            </a:r>
            <a:endParaRPr lang="zh-CN" altLang="zh-CN" dirty="0"/>
          </a:p>
          <a:p>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design.</a:t>
            </a:r>
            <a:endParaRPr kumimoji="1" lang="zh-CN" altLang="en-US" dirty="0"/>
          </a:p>
        </p:txBody>
      </p:sp>
    </p:spTree>
    <p:extLst>
      <p:ext uri="{BB962C8B-B14F-4D97-AF65-F5344CB8AC3E}">
        <p14:creationId xmlns:p14="http://schemas.microsoft.com/office/powerpoint/2010/main" val="603563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Edge Aligned vs Center Aligned</a:t>
            </a:r>
          </a:p>
        </p:txBody>
      </p:sp>
      <p:sp>
        <p:nvSpPr>
          <p:cNvPr id="3" name="内容占位符 2"/>
          <p:cNvSpPr>
            <a:spLocks noGrp="1"/>
          </p:cNvSpPr>
          <p:nvPr>
            <p:ph idx="1"/>
          </p:nvPr>
        </p:nvSpPr>
        <p:spPr/>
        <p:txBody>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r>
              <a:rPr lang="en-US" altLang="zh-CN" dirty="0"/>
              <a:t>For</a:t>
            </a:r>
            <a:r>
              <a:rPr lang="zh-CN" altLang="en-US" dirty="0"/>
              <a:t> </a:t>
            </a:r>
            <a:r>
              <a:rPr lang="en-US" altLang="zh-CN" dirty="0"/>
              <a:t>Write:</a:t>
            </a:r>
          </a:p>
          <a:p>
            <a:pPr lvl="1"/>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r>
              <a:rPr lang="en-US" altLang="zh-CN" dirty="0"/>
              <a:t>For</a:t>
            </a:r>
            <a:r>
              <a:rPr lang="zh-CN" altLang="en-US" dirty="0"/>
              <a:t> </a:t>
            </a:r>
            <a:r>
              <a:rPr lang="en-US" altLang="zh-CN" dirty="0"/>
              <a:t>Read:</a:t>
            </a:r>
          </a:p>
          <a:p>
            <a:pPr lvl="1"/>
            <a:r>
              <a:rPr lang="en-US" altLang="zh-CN" dirty="0"/>
              <a:t>Edge</a:t>
            </a:r>
            <a:r>
              <a:rPr lang="zh-CN" altLang="en-US" dirty="0"/>
              <a:t> </a:t>
            </a:r>
            <a:r>
              <a:rPr lang="en-US" altLang="zh-CN" dirty="0"/>
              <a:t>Alignment:</a:t>
            </a:r>
            <a:r>
              <a:rPr lang="zh-CN" altLang="en-US" dirty="0"/>
              <a:t>  </a:t>
            </a:r>
            <a:r>
              <a:rPr lang="en-US" altLang="zh-CN" dirty="0"/>
              <a:t>the</a:t>
            </a:r>
            <a:r>
              <a:rPr lang="zh-CN" altLang="en-US" dirty="0"/>
              <a:t> </a:t>
            </a:r>
            <a:r>
              <a:rPr lang="en-US" altLang="zh-CN" dirty="0"/>
              <a:t>controller</a:t>
            </a:r>
            <a:r>
              <a:rPr lang="zh-CN" altLang="en-US" dirty="0"/>
              <a:t> </a:t>
            </a:r>
            <a:r>
              <a:rPr lang="en-US" altLang="zh-CN" dirty="0"/>
              <a:t>should</a:t>
            </a:r>
            <a:r>
              <a:rPr lang="zh-CN" altLang="en-US" dirty="0"/>
              <a:t> </a:t>
            </a:r>
            <a:r>
              <a:rPr lang="en-US" altLang="zh-CN" dirty="0"/>
              <a:t>adjust</a:t>
            </a:r>
            <a:r>
              <a:rPr lang="zh-CN" altLang="en-US" dirty="0"/>
              <a:t> </a:t>
            </a:r>
            <a:r>
              <a:rPr lang="en-US" altLang="zh-CN" dirty="0"/>
              <a:t>the</a:t>
            </a:r>
            <a:r>
              <a:rPr lang="zh-CN" altLang="en-US" dirty="0"/>
              <a:t> </a:t>
            </a:r>
            <a:r>
              <a:rPr lang="en-US" altLang="zh-CN" dirty="0"/>
              <a:t>DQ/DQS</a:t>
            </a:r>
            <a:r>
              <a:rPr lang="zh-CN" altLang="en-US" dirty="0"/>
              <a:t> </a:t>
            </a:r>
            <a:r>
              <a:rPr lang="en-US" altLang="zh-CN" dirty="0"/>
              <a:t>delay</a:t>
            </a:r>
            <a:r>
              <a:rPr lang="zh-CN" altLang="en-US" dirty="0"/>
              <a:t> </a:t>
            </a:r>
            <a:r>
              <a:rPr lang="en-US" altLang="zh-CN" dirty="0"/>
              <a:t>from</a:t>
            </a:r>
            <a:r>
              <a:rPr lang="zh-CN" altLang="en-US" dirty="0"/>
              <a:t> </a:t>
            </a:r>
            <a:r>
              <a:rPr lang="en-US" altLang="zh-CN" dirty="0"/>
              <a:t>dram.</a:t>
            </a:r>
          </a:p>
          <a:p>
            <a:pPr marL="0" indent="0">
              <a:buNone/>
            </a:pP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vs</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a:p>
            <a:r>
              <a:rPr kumimoji="1" lang="en-US" altLang="zh-CN" dirty="0"/>
              <a:t>Also,</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provide</a:t>
            </a:r>
            <a:r>
              <a:rPr kumimoji="1" lang="zh-CN" altLang="en-US" dirty="0"/>
              <a:t> </a:t>
            </a:r>
            <a:r>
              <a:rPr kumimoji="1" lang="en-US" altLang="zh-CN" dirty="0"/>
              <a:t>more</a:t>
            </a:r>
            <a:r>
              <a:rPr kumimoji="1" lang="zh-CN" altLang="en-US" dirty="0"/>
              <a:t> </a:t>
            </a:r>
            <a:r>
              <a:rPr kumimoji="1" lang="en-US" altLang="zh-CN" dirty="0"/>
              <a:t>dram</a:t>
            </a:r>
            <a:r>
              <a:rPr kumimoji="1" lang="zh-CN" altLang="en-US" dirty="0"/>
              <a:t> </a:t>
            </a:r>
            <a:r>
              <a:rPr kumimoji="1" lang="en-US" altLang="zh-CN" dirty="0"/>
              <a:t>density</a:t>
            </a:r>
            <a:r>
              <a:rPr kumimoji="1" lang="zh-CN" altLang="en-US" dirty="0"/>
              <a:t> </a:t>
            </a:r>
            <a:r>
              <a:rPr kumimoji="1" lang="en-US" altLang="zh-CN" dirty="0"/>
              <a:t>for</a:t>
            </a:r>
            <a:r>
              <a:rPr kumimoji="1" lang="zh-CN" altLang="en-US" dirty="0"/>
              <a:t> </a:t>
            </a:r>
            <a:r>
              <a:rPr kumimoji="1" lang="en-US" altLang="zh-CN" dirty="0"/>
              <a:t>specified</a:t>
            </a:r>
            <a:r>
              <a:rPr kumimoji="1" lang="zh-CN" altLang="en-US" dirty="0"/>
              <a:t> </a:t>
            </a:r>
            <a:r>
              <a:rPr kumimoji="1" lang="en-US" altLang="zh-CN" dirty="0"/>
              <a:t>data</a:t>
            </a:r>
            <a:r>
              <a:rPr kumimoji="1" lang="zh-CN" altLang="en-US" dirty="0"/>
              <a:t> </a:t>
            </a:r>
            <a:r>
              <a:rPr kumimoji="1" lang="en-US" altLang="zh-CN" dirty="0"/>
              <a:t>width(</a:t>
            </a:r>
            <a:r>
              <a:rPr kumimoji="1" lang="en-US" altLang="zh-CN" dirty="0" err="1"/>
              <a:t>eg</a:t>
            </a:r>
            <a:r>
              <a:rPr kumimoji="1" lang="en-US" altLang="zh-CN" dirty="0"/>
              <a:t>:</a:t>
            </a:r>
            <a:r>
              <a:rPr kumimoji="1" lang="zh-CN" altLang="en-US" dirty="0"/>
              <a:t> </a:t>
            </a:r>
            <a:r>
              <a:rPr kumimoji="1" lang="en-US" altLang="zh-CN" dirty="0"/>
              <a:t>x64,</a:t>
            </a:r>
            <a:r>
              <a:rPr kumimoji="1" lang="zh-CN" altLang="en-US" dirty="0"/>
              <a:t> </a:t>
            </a:r>
            <a:r>
              <a:rPr kumimoji="1" lang="en-US" altLang="zh-CN" dirty="0"/>
              <a:t>x128).</a:t>
            </a:r>
            <a:endParaRPr kumimoji="1" lang="zh-CN" altLang="en-US" dirty="0"/>
          </a:p>
        </p:txBody>
      </p:sp>
    </p:spTree>
    <p:extLst>
      <p:ext uri="{BB962C8B-B14F-4D97-AF65-F5344CB8AC3E}">
        <p14:creationId xmlns:p14="http://schemas.microsoft.com/office/powerpoint/2010/main" val="3162098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What’s</a:t>
            </a:r>
            <a:r>
              <a:rPr kumimoji="1" lang="zh-CN" altLang="en-US" dirty="0"/>
              <a:t> </a:t>
            </a:r>
            <a:r>
              <a:rPr kumimoji="1" lang="en-US" altLang="zh-CN" dirty="0"/>
              <a:t>ZQ?</a:t>
            </a:r>
            <a:endParaRPr kumimoji="1" lang="zh-CN" altLang="en-US" dirty="0"/>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kumimoji="1" lang="en-US" altLang="zh-CN" dirty="0"/>
              <a:t>Z:</a:t>
            </a:r>
            <a:r>
              <a:rPr kumimoji="1" lang="zh-CN" altLang="en-US" dirty="0"/>
              <a:t> </a:t>
            </a:r>
            <a:r>
              <a:rPr kumimoji="1" lang="en-US" altLang="zh-CN" dirty="0"/>
              <a:t>resister?</a:t>
            </a:r>
          </a:p>
          <a:p>
            <a:r>
              <a:rPr kumimoji="1" lang="en-US" altLang="zh-CN" dirty="0"/>
              <a:t>Q:</a:t>
            </a:r>
            <a:r>
              <a:rPr kumimoji="1" lang="zh-CN" altLang="en-US" dirty="0"/>
              <a:t> </a:t>
            </a:r>
            <a:r>
              <a:rPr kumimoji="1" lang="en-US" altLang="zh-CN" dirty="0"/>
              <a:t>data?</a:t>
            </a:r>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optimal</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Internal Structure</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err="1"/>
              <a:t>Thereway</a:t>
            </a:r>
            <a:r>
              <a:rPr kumimoji="1" lang="en-US" altLang="zh-CN" dirty="0"/>
              <a:t>,</a:t>
            </a:r>
            <a:r>
              <a:rPr kumimoji="1" lang="zh-CN" altLang="en-US" dirty="0"/>
              <a:t> </a:t>
            </a:r>
            <a:r>
              <a:rPr kumimoji="1" lang="en-US" altLang="zh-CN" dirty="0"/>
              <a:t>the</a:t>
            </a:r>
            <a:r>
              <a:rPr kumimoji="1" lang="zh-CN" altLang="en-US" dirty="0"/>
              <a:t> </a:t>
            </a:r>
            <a:r>
              <a:rPr kumimoji="1" lang="en-US" altLang="zh-CN" dirty="0"/>
              <a:t>controllers</a:t>
            </a:r>
            <a:r>
              <a:rPr kumimoji="1" lang="zh-CN" altLang="en-US" dirty="0"/>
              <a:t> </a:t>
            </a:r>
            <a:r>
              <a:rPr kumimoji="1" lang="en-US" altLang="zh-CN" dirty="0"/>
              <a:t>must</a:t>
            </a:r>
            <a:r>
              <a:rPr kumimoji="1" lang="zh-CN" altLang="en-US" dirty="0"/>
              <a:t> </a:t>
            </a:r>
            <a:r>
              <a:rPr kumimoji="1" lang="en-US" altLang="zh-CN" dirty="0"/>
              <a:t>support</a:t>
            </a:r>
            <a:r>
              <a:rPr kumimoji="1" lang="zh-CN" altLang="en-US" dirty="0"/>
              <a:t> </a:t>
            </a:r>
            <a:r>
              <a:rPr kumimoji="1" lang="en-US" altLang="zh-CN" dirty="0"/>
              <a:t>multi</a:t>
            </a:r>
            <a:r>
              <a:rPr kumimoji="1" lang="zh-CN" altLang="en-US" dirty="0"/>
              <a:t> </a:t>
            </a:r>
            <a:r>
              <a:rPr kumimoji="1" lang="en-US" altLang="zh-CN" dirty="0"/>
              <a:t>channel.</a:t>
            </a:r>
            <a:endParaRPr kumimoji="1" lang="zh-CN" altLang="en-US" dirty="0"/>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3711387" y="2912537"/>
            <a:ext cx="7510183" cy="3264426"/>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p:txBody>
      </p:sp>
    </p:spTree>
    <p:extLst>
      <p:ext uri="{BB962C8B-B14F-4D97-AF65-F5344CB8AC3E}">
        <p14:creationId xmlns:p14="http://schemas.microsoft.com/office/powerpoint/2010/main" val="1235925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must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79255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lstStyle/>
          <a:p>
            <a:r>
              <a:rPr kumimoji="1" lang="en-US" altLang="zh-CN" dirty="0"/>
              <a:t>Easy</a:t>
            </a:r>
            <a:r>
              <a:rPr kumimoji="1" lang="zh-CN" altLang="en-US" dirty="0"/>
              <a:t> </a:t>
            </a:r>
            <a:r>
              <a:rPr kumimoji="1" lang="en-US" altLang="zh-CN" dirty="0"/>
              <a:t>to</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LP4.</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a:p>
            <a:pPr lvl="2"/>
            <a:r>
              <a:rPr kumimoji="1" lang="en-US" altLang="zh-CN" dirty="0">
                <a:sym typeface="Wingdings" panose="05000000000000000000" pitchFamily="2" charset="2"/>
              </a:rPr>
              <a:t>Two</a:t>
            </a:r>
            <a:r>
              <a:rPr kumimoji="1" lang="zh-CN" altLang="en-US" dirty="0">
                <a:sym typeface="Wingdings" panose="05000000000000000000" pitchFamily="2" charset="2"/>
              </a:rPr>
              <a:t> </a:t>
            </a:r>
            <a:r>
              <a:rPr kumimoji="1" lang="en-US" altLang="zh-CN" dirty="0">
                <a:sym typeface="Wingdings" panose="05000000000000000000" pitchFamily="2" charset="2"/>
              </a:rPr>
              <a:t>bytes</a:t>
            </a:r>
            <a:r>
              <a:rPr kumimoji="1" lang="zh-CN" altLang="en-US" dirty="0">
                <a:sym typeface="Wingdings" panose="05000000000000000000" pitchFamily="2" charset="2"/>
              </a:rPr>
              <a:t> </a:t>
            </a:r>
            <a:r>
              <a:rPr kumimoji="1" lang="en-US" altLang="zh-CN" dirty="0">
                <a:sym typeface="Wingdings" panose="05000000000000000000" pitchFamily="2" charset="2"/>
              </a:rPr>
              <a:t>means</a:t>
            </a:r>
            <a:r>
              <a:rPr kumimoji="1" lang="zh-CN" altLang="en-US" dirty="0">
                <a:sym typeface="Wingdings" panose="05000000000000000000" pitchFamily="2" charset="2"/>
              </a:rPr>
              <a:t> </a:t>
            </a:r>
            <a:r>
              <a:rPr kumimoji="1" lang="en-US" altLang="zh-CN" dirty="0">
                <a:sym typeface="Wingdings" panose="05000000000000000000" pitchFamily="2" charset="2"/>
              </a:rPr>
              <a:t>byte</a:t>
            </a:r>
            <a:r>
              <a:rPr kumimoji="1" lang="zh-CN" altLang="en-US" dirty="0">
                <a:sym typeface="Wingdings" panose="05000000000000000000" pitchFamily="2" charset="2"/>
              </a:rPr>
              <a:t> </a:t>
            </a:r>
            <a:r>
              <a:rPr kumimoji="1" lang="en-US" altLang="zh-CN" dirty="0">
                <a:sym typeface="Wingdings" panose="05000000000000000000" pitchFamily="2" charset="2"/>
              </a:rPr>
              <a:t>mode.</a:t>
            </a:r>
            <a:endParaRPr kumimoji="1"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‘1’</a:t>
            </a:r>
            <a:r>
              <a:rPr kumimoji="1" lang="zh-CN" altLang="en-US" dirty="0"/>
              <a:t> </a:t>
            </a:r>
            <a:r>
              <a:rPr kumimoji="1" lang="en-US" altLang="zh-CN" dirty="0"/>
              <a:t>seems</a:t>
            </a:r>
            <a:r>
              <a:rPr kumimoji="1" lang="zh-CN" altLang="en-US" dirty="0"/>
              <a:t> </a:t>
            </a:r>
            <a:r>
              <a:rPr kumimoji="1" lang="en-US" altLang="zh-CN" dirty="0"/>
              <a:t>more</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‘0’.</a:t>
            </a:r>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endParaRPr kumimoji="1"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4920-D989-5044-AE2A-73E045EDAB62}"/>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State</a:t>
            </a:r>
            <a:r>
              <a:rPr kumimoji="1" lang="zh-CN" altLang="en-US" dirty="0"/>
              <a:t> </a:t>
            </a:r>
            <a:r>
              <a:rPr kumimoji="1" lang="en-US" altLang="zh-CN" dirty="0"/>
              <a:t>Diagram</a:t>
            </a:r>
            <a:endParaRPr kumimoji="1" lang="zh-CN" altLang="en-US" dirty="0"/>
          </a:p>
        </p:txBody>
      </p:sp>
      <p:sp>
        <p:nvSpPr>
          <p:cNvPr id="3" name="内容占位符 2">
            <a:extLst>
              <a:ext uri="{FF2B5EF4-FFF2-40B4-BE49-F238E27FC236}">
                <a16:creationId xmlns:a16="http://schemas.microsoft.com/office/drawing/2014/main" id="{7992D02E-C03B-334B-ABCF-609C82367490}"/>
              </a:ext>
            </a:extLst>
          </p:cNvPr>
          <p:cNvSpPr>
            <a:spLocks noGrp="1"/>
          </p:cNvSpPr>
          <p:nvPr>
            <p:ph idx="1"/>
          </p:nvPr>
        </p:nvSpPr>
        <p:spPr/>
        <p:txBody>
          <a:bodyPr/>
          <a:lstStyle/>
          <a:p>
            <a:r>
              <a:rPr lang="zh-CN" altLang="zh-CN" dirty="0"/>
              <a:t>A significant difference between the conventional DRAM and the SDRAM is the way in which memory access is executed. In a standard DRAM, the toggling of the external control inputs has a direct effect on the internal memory array. Whereas, in a SDRAM, the input signals are latched into a control logic block which functions as the input to a state machine. Therefore, the state machine actually controls the memory access.</a:t>
            </a:r>
          </a:p>
          <a:p>
            <a:endParaRPr kumimoji="1" lang="zh-CN" altLang="en-US" dirty="0"/>
          </a:p>
        </p:txBody>
      </p:sp>
    </p:spTree>
    <p:extLst>
      <p:ext uri="{BB962C8B-B14F-4D97-AF65-F5344CB8AC3E}">
        <p14:creationId xmlns:p14="http://schemas.microsoft.com/office/powerpoint/2010/main" val="154196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DDR3:</a:t>
            </a:r>
            <a:r>
              <a:rPr kumimoji="1" lang="zh-CN" altLang="en-US" dirty="0"/>
              <a:t> </a:t>
            </a:r>
            <a:r>
              <a:rPr kumimoji="1" lang="en-US" altLang="zh-CN" dirty="0"/>
              <a:t>ZQ</a:t>
            </a:r>
            <a:r>
              <a:rPr kumimoji="1" lang="zh-CN" altLang="en-US" dirty="0"/>
              <a:t> </a:t>
            </a:r>
            <a:r>
              <a:rPr kumimoji="1" lang="en-US" altLang="zh-CN" dirty="0"/>
              <a:t>Calibration.</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2682374"/>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correct</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p>
          <a:p>
            <a:r>
              <a:rPr lang="zh-CN" altLang="zh-CN" dirty="0"/>
              <a:t>The preamble portion provides a timing window for the receiving device to enable its data capture circuitry while a known/valid level is present on the strobe sig- 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pPr lvl="1"/>
            <a:r>
              <a:rPr lang="zh-CN" altLang="zh-CN" dirty="0"/>
              <a:t>Write recovery time is the actual time interval between two signal events and is determined by the system in which the memory operates. A minimum value is specified that is the shortest interval for which correct operation of the memory is to be expected.</a:t>
            </a:r>
            <a:endParaRPr lang="en-US" altLang="zh-CN" dirty="0"/>
          </a:p>
          <a:p>
            <a:r>
              <a:rPr lang="zh-CN" altLang="zh-CN" dirty="0"/>
              <a:t>In highspeed SRAM, write recovery time is an important component of the write cycle time. It is defined as the time necessary to recover from the write cycle to the read state after the WE signal is disabled.</a:t>
            </a:r>
          </a:p>
          <a:p>
            <a:endParaRPr lang="zh-CN" altLang="zh-CN" dirty="0"/>
          </a:p>
          <a:p>
            <a:endParaRPr kumimoji="1" lang="zh-CN" altLang="en-US" dirty="0"/>
          </a:p>
        </p:txBody>
      </p:sp>
    </p:spTree>
    <p:extLst>
      <p:ext uri="{BB962C8B-B14F-4D97-AF65-F5344CB8AC3E}">
        <p14:creationId xmlns:p14="http://schemas.microsoft.com/office/powerpoint/2010/main" val="3506630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F5C62A7-69B2-AC40-AD02-19B4041279F3}"/>
              </a:ext>
            </a:extLst>
          </p:cNvPr>
          <p:cNvPicPr>
            <a:picLocks noChangeAspect="1"/>
          </p:cNvPicPr>
          <p:nvPr/>
        </p:nvPicPr>
        <p:blipFill>
          <a:blip r:embed="rId2"/>
          <a:stretch>
            <a:fillRect/>
          </a:stretch>
        </p:blipFill>
        <p:spPr>
          <a:xfrm>
            <a:off x="1425388" y="1649787"/>
            <a:ext cx="9054352" cy="4527176"/>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799A2-2B82-EF4F-B476-2DAE2C7154C8}"/>
              </a:ext>
            </a:extLst>
          </p:cNvPr>
          <p:cNvSpPr>
            <a:spLocks noGrp="1"/>
          </p:cNvSpPr>
          <p:nvPr>
            <p:ph type="title"/>
          </p:nvPr>
        </p:nvSpPr>
        <p:spPr/>
        <p:txBody>
          <a:bodyPr/>
          <a:lstStyle/>
          <a:p>
            <a:r>
              <a:rPr kumimoji="1" lang="en-US" altLang="zh-CN" dirty="0"/>
              <a:t>Uncontrolled</a:t>
            </a:r>
            <a:r>
              <a:rPr kumimoji="1" lang="zh-CN" altLang="en-US" dirty="0"/>
              <a:t> </a:t>
            </a:r>
            <a:r>
              <a:rPr kumimoji="1" lang="en-US" altLang="zh-CN" dirty="0"/>
              <a:t>Power</a:t>
            </a:r>
            <a:r>
              <a:rPr kumimoji="1" lang="zh-CN" altLang="en-US" dirty="0"/>
              <a:t> </a:t>
            </a:r>
            <a:r>
              <a:rPr kumimoji="1" lang="en-US" altLang="zh-CN" dirty="0"/>
              <a:t>Off</a:t>
            </a:r>
            <a:endParaRPr kumimoji="1" lang="zh-CN" altLang="en-US" dirty="0"/>
          </a:p>
        </p:txBody>
      </p:sp>
      <p:sp>
        <p:nvSpPr>
          <p:cNvPr id="3" name="内容占位符 2">
            <a:extLst>
              <a:ext uri="{FF2B5EF4-FFF2-40B4-BE49-F238E27FC236}">
                <a16:creationId xmlns:a16="http://schemas.microsoft.com/office/drawing/2014/main" id="{17FF278C-DFE4-C247-8A76-DC8E2F20CEE3}"/>
              </a:ext>
            </a:extLst>
          </p:cNvPr>
          <p:cNvSpPr>
            <a:spLocks noGrp="1"/>
          </p:cNvSpPr>
          <p:nvPr>
            <p:ph idx="1"/>
          </p:nvPr>
        </p:nvSpPr>
        <p:spPr/>
        <p:txBody>
          <a:bodyPr/>
          <a:lstStyle/>
          <a:p>
            <a:r>
              <a:rPr kumimoji="1" lang="en-US" altLang="zh-CN" dirty="0"/>
              <a:t>At</a:t>
            </a:r>
            <a:r>
              <a:rPr kumimoji="1" lang="zh-CN" altLang="en-US" dirty="0"/>
              <a:t> </a:t>
            </a:r>
            <a:r>
              <a:rPr kumimoji="1" lang="en-US" altLang="zh-CN" dirty="0"/>
              <a:t>most</a:t>
            </a:r>
            <a:r>
              <a:rPr kumimoji="1" lang="zh-CN" altLang="en-US" dirty="0"/>
              <a:t> </a:t>
            </a:r>
            <a:r>
              <a:rPr kumimoji="1" lang="en-US" altLang="zh-CN" dirty="0"/>
              <a:t>400</a:t>
            </a:r>
            <a:r>
              <a:rPr kumimoji="1" lang="zh-CN" altLang="en-US" dirty="0"/>
              <a:t> </a:t>
            </a:r>
            <a:r>
              <a:rPr kumimoji="1" lang="en-US" altLang="zh-CN" dirty="0"/>
              <a:t>times?</a:t>
            </a:r>
            <a:endParaRPr kumimoji="1" lang="zh-CN" altLang="en-US" dirty="0"/>
          </a:p>
        </p:txBody>
      </p:sp>
      <p:pic>
        <p:nvPicPr>
          <p:cNvPr id="1026" name="Picture 2" descr="Figure 2: &#10;Uncontrolled power off vs. controlled power off ">
            <a:extLst>
              <a:ext uri="{FF2B5EF4-FFF2-40B4-BE49-F238E27FC236}">
                <a16:creationId xmlns:a16="http://schemas.microsoft.com/office/drawing/2014/main" id="{225CDE82-0B78-1F4B-B4AB-89503AD0A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3" y="2012283"/>
            <a:ext cx="8438029" cy="31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99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577444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zh-CN" altLang="zh-CN" dirty="0"/>
              <a:t>A </a:t>
            </a:r>
            <a:r>
              <a:rPr lang="zh-CN" altLang="zh-CN" b="1" dirty="0"/>
              <a:t>Reliability</a:t>
            </a:r>
            <a:r>
              <a:rPr lang="zh-CN" altLang="zh-CN" dirty="0"/>
              <a:t>, </a:t>
            </a:r>
            <a:r>
              <a:rPr lang="zh-CN" altLang="zh-CN" b="1" dirty="0"/>
              <a:t>Availabilit</a:t>
            </a:r>
            <a:r>
              <a:rPr lang="zh-CN" altLang="zh-CN" dirty="0"/>
              <a:t>y and </a:t>
            </a:r>
            <a:r>
              <a:rPr lang="zh-CN" altLang="zh-CN" b="1" dirty="0"/>
              <a:t>Serviceability</a:t>
            </a:r>
            <a:r>
              <a:rPr lang="zh-CN" altLang="zh-CN" dirty="0"/>
              <a:t>  (aka RAS) feature more clearly documented in the new </a:t>
            </a:r>
            <a:r>
              <a:rPr lang="zh-CN" altLang="zh-CN" dirty="0">
                <a:hlinkClick r:id="rId2"/>
              </a:rPr>
              <a:t>JEDEC DDR4 Rev B spec</a:t>
            </a:r>
            <a:r>
              <a:rPr lang="zh-CN" altLang="zh-CN" dirty="0"/>
              <a:t>, Gear-down mode, allows the DRAM Address/Command and Control bus to use every other rising clock of the DDR4 Memory bus clock.</a:t>
            </a:r>
          </a:p>
          <a:p>
            <a:endParaRPr kumimoji="1" lang="zh-CN" altLang="en-US" dirty="0"/>
          </a:p>
        </p:txBody>
      </p:sp>
    </p:spTree>
    <p:extLst>
      <p:ext uri="{BB962C8B-B14F-4D97-AF65-F5344CB8AC3E}">
        <p14:creationId xmlns:p14="http://schemas.microsoft.com/office/powerpoint/2010/main" val="4265702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zh-CN" altLang="zh-CN" dirty="0"/>
              <a:t>CRC error detection provides real-time error detection on the DDR4 data bus, improv- ing system reliability during WRITE operations. DDR4 uses an 8-bit CRC header error control: X8+X2+X+1 (ATM-8 HEC).</a:t>
            </a:r>
          </a:p>
          <a:p>
            <a:endParaRPr kumimoji="1" lang="zh-CN" altLang="en-US" dirty="0"/>
          </a:p>
        </p:txBody>
      </p:sp>
    </p:spTree>
    <p:extLst>
      <p:ext uri="{BB962C8B-B14F-4D97-AF65-F5344CB8AC3E}">
        <p14:creationId xmlns:p14="http://schemas.microsoft.com/office/powerpoint/2010/main" val="2728289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spTree>
    <p:extLst>
      <p:ext uri="{BB962C8B-B14F-4D97-AF65-F5344CB8AC3E}">
        <p14:creationId xmlns:p14="http://schemas.microsoft.com/office/powerpoint/2010/main" val="3129565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6053</Words>
  <Application>Microsoft Macintosh PowerPoint</Application>
  <PresentationFormat>宽屏</PresentationFormat>
  <Paragraphs>348</Paragraphs>
  <Slides>116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116</vt:i4>
      </vt:variant>
    </vt:vector>
  </HeadingPairs>
  <TitlesOfParts>
    <vt:vector size="121" baseType="lpstr">
      <vt:lpstr>等线</vt:lpstr>
      <vt:lpstr>Calibri</vt:lpstr>
      <vt:lpstr>Arial</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JEDEC</vt:lpstr>
      <vt:lpstr>Needs to be vs Must be</vt:lpstr>
      <vt:lpstr>DDR GDDR HBM HMC 3D Stack</vt:lpstr>
      <vt:lpstr>LPDDR2 S2/S4/N</vt:lpstr>
      <vt:lpstr>LPDDR3E</vt:lpstr>
      <vt:lpstr>Commercial vs Industrial Dram</vt:lpstr>
      <vt:lpstr>DRAM Pins</vt:lpstr>
      <vt:lpstr> Clock Synchronous vs Source Synchronous </vt:lpstr>
      <vt:lpstr>Why CK is differential?</vt:lpstr>
      <vt:lpstr> Output Enable </vt:lpstr>
      <vt:lpstr>CKE</vt:lpstr>
      <vt:lpstr>SDR CA vs DDR CA</vt:lpstr>
      <vt:lpstr>Why are CA pin and DQ pin seperate?</vt:lpstr>
      <vt:lpstr>Where does DQS come from?</vt:lpstr>
      <vt:lpstr>Why 1 DQS matches 8 DQ?</vt:lpstr>
      <vt:lpstr>RDQS/TDQS</vt:lpstr>
      <vt:lpstr>Edge Aligned vs Center Aligned</vt:lpstr>
      <vt:lpstr>Why DQ not differential?</vt:lpstr>
      <vt:lpstr>Data Mask(DM)</vt:lpstr>
      <vt:lpstr>Reset Pin</vt:lpstr>
      <vt:lpstr>Synchronous Reset vs Asynchronous Reset</vt:lpstr>
      <vt:lpstr>CPU Data Width vs Dram Data Width</vt:lpstr>
      <vt:lpstr>x4(data width)</vt:lpstr>
      <vt:lpstr>What’s ZQ?</vt:lpstr>
      <vt:lpstr>Why ZQ resister 240 ohm?</vt:lpstr>
      <vt:lpstr>DRAM Internal Structure</vt:lpstr>
      <vt:lpstr>VDD1/VPP</vt:lpstr>
      <vt:lpstr>Why Dram Core/IO Power are isolate?</vt:lpstr>
      <vt:lpstr>Multi Channel</vt:lpstr>
      <vt:lpstr>Where does Rank come from?</vt:lpstr>
      <vt:lpstr>Multi Rank</vt:lpstr>
      <vt:lpstr>Where does Bank come from?</vt:lpstr>
      <vt:lpstr>Why 8 banks?</vt:lpstr>
      <vt:lpstr>Sense Amplifier/Row buffer</vt:lpstr>
      <vt:lpstr>Row buffers act as a cache within DRAM</vt:lpstr>
      <vt:lpstr> How to select Page Size? </vt:lpstr>
      <vt:lpstr>Prefetch</vt:lpstr>
      <vt:lpstr>Burst Length</vt:lpstr>
      <vt:lpstr>Where does Bank Group come from?</vt:lpstr>
      <vt:lpstr>Bank Group</vt:lpstr>
      <vt:lpstr> No Bank Group vs Bank Group </vt:lpstr>
      <vt:lpstr> tCCD_L vs tCCD_S </vt:lpstr>
      <vt:lpstr>Bank Interleave</vt:lpstr>
      <vt:lpstr>Advantage of bank interleave</vt:lpstr>
      <vt:lpstr>Burst Interleave</vt:lpstr>
      <vt:lpstr>FSP</vt:lpstr>
      <vt:lpstr>DLL</vt:lpstr>
      <vt:lpstr>Byte Mode(LP4)</vt:lpstr>
      <vt:lpstr>BC4</vt:lpstr>
      <vt:lpstr>BC4 benifits in multi-rank system</vt:lpstr>
      <vt:lpstr>Why Dram Freq 2667 not 2777?</vt:lpstr>
      <vt:lpstr>What’s the initialized data of DRAM?</vt:lpstr>
      <vt:lpstr>VDDQ Termination vs VSSQ Termination</vt:lpstr>
      <vt:lpstr> Dram Package </vt:lpstr>
      <vt:lpstr>A Die? B Die?</vt:lpstr>
      <vt:lpstr> DIMM </vt:lpstr>
      <vt:lpstr> The Types of DIMM </vt:lpstr>
      <vt:lpstr>Lead-Free and RoHS</vt:lpstr>
      <vt:lpstr>Dram State Diagram</vt:lpstr>
      <vt:lpstr>Dram Features</vt:lpstr>
      <vt:lpstr>Why dram needs training?</vt:lpstr>
      <vt:lpstr>Drive Strength</vt:lpstr>
      <vt:lpstr>Precharge</vt:lpstr>
      <vt:lpstr>Read/Write preamble/postamble</vt:lpstr>
      <vt:lpstr>Write Recovery</vt:lpstr>
      <vt:lpstr>tFAW</vt:lpstr>
      <vt:lpstr>Why 9 tREFI?</vt:lpstr>
      <vt:lpstr>Loopback Mode</vt:lpstr>
      <vt:lpstr>Target Row Refresh</vt:lpstr>
      <vt:lpstr>Read Mask</vt:lpstr>
      <vt:lpstr>Command Address Latency(CAL)</vt:lpstr>
      <vt:lpstr>Additive Latency</vt:lpstr>
      <vt:lpstr>Read Leveling</vt:lpstr>
      <vt:lpstr>Write Leveling</vt:lpstr>
      <vt:lpstr>Burst Interrupt</vt:lpstr>
      <vt:lpstr>ECC</vt:lpstr>
      <vt:lpstr>Deep Sleep Mode</vt:lpstr>
      <vt:lpstr>Write X</vt:lpstr>
      <vt:lpstr>DVFS</vt:lpstr>
      <vt:lpstr>WCK</vt:lpstr>
      <vt:lpstr>Clock Stop Mode</vt:lpstr>
      <vt:lpstr>Clock Stop Mode(Cont.)</vt:lpstr>
      <vt:lpstr>Test Mode</vt:lpstr>
      <vt:lpstr>Connectivity Test Mode</vt:lpstr>
      <vt:lpstr>Uncontrolled Power Off</vt:lpstr>
      <vt:lpstr>Per DRAM Addressability</vt:lpstr>
      <vt:lpstr>Gear Down Mode</vt:lpstr>
      <vt:lpstr>Write CRC</vt:lpstr>
      <vt:lpstr>Command/Address Parity</vt:lpstr>
      <vt:lpstr>Multi Purpose Register</vt:lpstr>
      <vt:lpstr>Multi Purpose Register(Cont.)</vt:lpstr>
      <vt:lpstr>All Bank Refresh vs Per Bank Refresh</vt:lpstr>
      <vt:lpstr>PASR</vt:lpstr>
      <vt:lpstr>TCSR</vt:lpstr>
      <vt:lpstr>ASR SRT</vt:lpstr>
      <vt:lpstr>Fine Granularity Refresh</vt:lpstr>
      <vt:lpstr>Self Refresh Abort</vt:lpstr>
      <vt:lpstr>Fly-By Topology</vt:lpstr>
      <vt:lpstr>DBI</vt:lpstr>
      <vt:lpstr> Low Power </vt:lpstr>
      <vt:lpstr> IDD </vt:lpstr>
      <vt:lpstr>AXI</vt:lpstr>
      <vt:lpstr>Cache Line</vt:lpstr>
      <vt:lpstr>Dram Error</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148</cp:revision>
  <dcterms:created xsi:type="dcterms:W3CDTF">2020-04-27T13:41:54Z</dcterms:created>
  <dcterms:modified xsi:type="dcterms:W3CDTF">2020-04-30T09:31:31Z</dcterms:modified>
</cp:coreProperties>
</file>